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3" r:id="rId2"/>
    <p:sldMasterId id="2147483676" r:id="rId3"/>
    <p:sldMasterId id="2147483693" r:id="rId4"/>
  </p:sldMasterIdLst>
  <p:notesMasterIdLst>
    <p:notesMasterId r:id="rId20"/>
  </p:notesMasterIdLst>
  <p:sldIdLst>
    <p:sldId id="258" r:id="rId5"/>
    <p:sldId id="266" r:id="rId6"/>
    <p:sldId id="267" r:id="rId7"/>
    <p:sldId id="268" r:id="rId8"/>
    <p:sldId id="269" r:id="rId9"/>
    <p:sldId id="271" r:id="rId10"/>
    <p:sldId id="270" r:id="rId11"/>
    <p:sldId id="272" r:id="rId12"/>
    <p:sldId id="274" r:id="rId13"/>
    <p:sldId id="275" r:id="rId14"/>
    <p:sldId id="259" r:id="rId15"/>
    <p:sldId id="261" r:id="rId16"/>
    <p:sldId id="263" r:id="rId17"/>
    <p:sldId id="264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3864">
          <p15:clr>
            <a:srgbClr val="A4A3A4"/>
          </p15:clr>
        </p15:guide>
        <p15:guide id="4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6A"/>
    <a:srgbClr val="13294B"/>
    <a:srgbClr val="F9532C"/>
    <a:srgbClr val="EDEFF1"/>
    <a:srgbClr val="132980"/>
    <a:srgbClr val="FF4E27"/>
    <a:srgbClr val="FF492E"/>
    <a:srgbClr val="FF4B2E"/>
    <a:srgbClr val="000000"/>
    <a:srgbClr val="870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7D2F6-480E-47AD-915E-28F99B7229B0}" v="2" dt="2020-11-10T22:25:17.364"/>
    <p1510:client id="{D28B3A76-B6C3-4C30-BF79-D9825D314CA1}" v="2" dt="2020-11-10T22:24:17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5" d="100"/>
          <a:sy n="105" d="100"/>
        </p:scale>
        <p:origin x="1110" y="114"/>
      </p:cViewPr>
      <p:guideLst>
        <p:guide orient="horz" pos="1608"/>
        <p:guide pos="2856"/>
        <p:guide orient="horz" pos="3864"/>
        <p:guide pos="11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nthia Ashwill" userId="y5dNxU39F+08PMz4Mikn8N3oFqtZmkOBLetv03Ww0is=" providerId="None" clId="Web-{D28B3A76-B6C3-4C30-BF79-D9825D314CA1}"/>
    <pc:docChg chg="delSld">
      <pc:chgData name="Cynthia Ashwill" userId="y5dNxU39F+08PMz4Mikn8N3oFqtZmkOBLetv03Ww0is=" providerId="None" clId="Web-{D28B3A76-B6C3-4C30-BF79-D9825D314CA1}" dt="2020-11-10T22:24:17.052" v="1"/>
      <pc:docMkLst>
        <pc:docMk/>
      </pc:docMkLst>
      <pc:sldChg chg="del">
        <pc:chgData name="Cynthia Ashwill" userId="y5dNxU39F+08PMz4Mikn8N3oFqtZmkOBLetv03Ww0is=" providerId="None" clId="Web-{D28B3A76-B6C3-4C30-BF79-D9825D314CA1}" dt="2020-11-10T22:24:16.068" v="0"/>
        <pc:sldMkLst>
          <pc:docMk/>
          <pc:sldMk cId="2555500789" sldId="269"/>
        </pc:sldMkLst>
      </pc:sldChg>
      <pc:sldChg chg="del">
        <pc:chgData name="Cynthia Ashwill" userId="y5dNxU39F+08PMz4Mikn8N3oFqtZmkOBLetv03Ww0is=" providerId="None" clId="Web-{D28B3A76-B6C3-4C30-BF79-D9825D314CA1}" dt="2020-11-10T22:24:17.052" v="1"/>
        <pc:sldMkLst>
          <pc:docMk/>
          <pc:sldMk cId="1071756643" sldId="272"/>
        </pc:sldMkLst>
      </pc:sldChg>
    </pc:docChg>
  </pc:docChgLst>
  <pc:docChgLst>
    <pc:chgData name="Cynthia Ashwill" userId="y5dNxU39F+08PMz4Mikn8N3oFqtZmkOBLetv03Ww0is=" providerId="None" clId="Web-{2757D2F6-480E-47AD-915E-28F99B7229B0}"/>
    <pc:docChg chg="delSld">
      <pc:chgData name="Cynthia Ashwill" userId="y5dNxU39F+08PMz4Mikn8N3oFqtZmkOBLetv03Ww0is=" providerId="None" clId="Web-{2757D2F6-480E-47AD-915E-28F99B7229B0}" dt="2020-11-10T22:25:17.364" v="1"/>
      <pc:docMkLst>
        <pc:docMk/>
      </pc:docMkLst>
      <pc:sldChg chg="del">
        <pc:chgData name="Cynthia Ashwill" userId="y5dNxU39F+08PMz4Mikn8N3oFqtZmkOBLetv03Ww0is=" providerId="None" clId="Web-{2757D2F6-480E-47AD-915E-28F99B7229B0}" dt="2020-11-10T22:25:16.223" v="0"/>
        <pc:sldMkLst>
          <pc:docMk/>
          <pc:sldMk cId="2555500789" sldId="269"/>
        </pc:sldMkLst>
      </pc:sldChg>
      <pc:sldChg chg="del">
        <pc:chgData name="Cynthia Ashwill" userId="y5dNxU39F+08PMz4Mikn8N3oFqtZmkOBLetv03Ww0is=" providerId="None" clId="Web-{2757D2F6-480E-47AD-915E-28F99B7229B0}" dt="2020-11-10T22:25:17.364" v="1"/>
        <pc:sldMkLst>
          <pc:docMk/>
          <pc:sldMk cId="1071756643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15346-C460-1F4F-993F-BECB619CE1D7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2CBD-8FD2-0242-87ED-29968649C7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9.pd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 orang-blue wide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2" y="-2027"/>
            <a:ext cx="9143998" cy="686002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" y="0"/>
            <a:ext cx="5535307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62000"/>
                </a:srgbClr>
              </a:gs>
              <a:gs pos="49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984290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86000"/>
                </a:srgbClr>
              </a:gs>
              <a:gs pos="86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7" y="2857501"/>
            <a:ext cx="8323378" cy="1401623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89751" y="6324439"/>
            <a:ext cx="4000500" cy="2413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"/>
            <a:ext cx="9151872" cy="1018139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739" y="1"/>
            <a:ext cx="8337512" cy="1018139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85" y="1270052"/>
            <a:ext cx="8343926" cy="4639697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INFOR_OrangeI_RGB-one line O-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52739" y="6270520"/>
            <a:ext cx="2750820" cy="470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ients-RGB-ischoolbldg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0" y="0"/>
            <a:ext cx="9152517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5521599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73000"/>
                </a:srgbClr>
              </a:gs>
              <a:gs pos="100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840" y="2871196"/>
            <a:ext cx="8361895" cy="138792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6414" y="0"/>
            <a:ext cx="9150684" cy="68580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8" y="2141241"/>
            <a:ext cx="8192940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FF49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69" y="2330173"/>
            <a:ext cx="8322906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16583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1R-globe 3.jpg"/>
          <p:cNvPicPr>
            <a:picLocks noChangeAspect="1"/>
          </p:cNvPicPr>
          <p:nvPr userDrawn="1"/>
        </p:nvPicPr>
        <p:blipFill>
          <a:blip r:embed="rId2"/>
          <a:srcRect l="11524" r="12964"/>
          <a:stretch>
            <a:fillRect/>
          </a:stretch>
        </p:blipFill>
        <p:spPr>
          <a:xfrm>
            <a:off x="-6265" y="1"/>
            <a:ext cx="9159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988" y="3208421"/>
            <a:ext cx="8331124" cy="1143000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8" y="1055661"/>
            <a:ext cx="8335962" cy="1055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38" y="2110690"/>
            <a:ext cx="8335962" cy="44319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4100"/>
            <a:ext cx="9144000" cy="723901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26438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5851" y="6336241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7922"/>
            <a:ext cx="9144000" cy="720079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35514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25785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330666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df"/><Relationship Id="rId5" Type="http://schemas.openxmlformats.org/officeDocument/2006/relationships/image" Target="../media/image2.png"/><Relationship Id="rId4" Type="http://schemas.openxmlformats.org/officeDocument/2006/relationships/image" Target="../media/image2.pd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96" r:id="rId2"/>
    <p:sldLayoutId id="2147483699" r:id="rId3"/>
    <p:sldLayoutId id="2147483701" r:id="rId4"/>
    <p:sldLayoutId id="214748372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lobe 2-orange.jpg"/>
          <p:cNvPicPr>
            <a:picLocks noChangeAspect="1"/>
          </p:cNvPicPr>
          <p:nvPr userDrawn="1"/>
        </p:nvPicPr>
        <p:blipFill>
          <a:blip r:embed="rId3"/>
          <a:srcRect t="32456" b="55943"/>
          <a:stretch>
            <a:fillRect/>
          </a:stretch>
        </p:blipFill>
        <p:spPr>
          <a:xfrm>
            <a:off x="0" y="-9167"/>
            <a:ext cx="9144000" cy="7269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1067464"/>
            <a:ext cx="8335962" cy="1009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2076482"/>
            <a:ext cx="8335962" cy="446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337300" y="3"/>
            <a:ext cx="2806700" cy="717776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73818" y="116696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686300" y="256575"/>
            <a:ext cx="4000500" cy="241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41" y="275167"/>
            <a:ext cx="83264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41" y="1418167"/>
            <a:ext cx="8326437" cy="448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Globe 2-orange.jpg"/>
          <p:cNvPicPr>
            <a:picLocks noChangeAspect="1"/>
          </p:cNvPicPr>
          <p:nvPr userDrawn="1"/>
        </p:nvPicPr>
        <p:blipFill>
          <a:blip r:embed="rId3"/>
          <a:srcRect t="32883" b="56370"/>
          <a:stretch>
            <a:fillRect/>
          </a:stretch>
        </p:blipFill>
        <p:spPr>
          <a:xfrm>
            <a:off x="0" y="6140450"/>
            <a:ext cx="9153203" cy="72584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343650" y="6140451"/>
            <a:ext cx="2806700" cy="723900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6300" y="6323789"/>
            <a:ext cx="4000500" cy="241300"/>
          </a:xfrm>
          <a:prstGeom prst="rect">
            <a:avLst/>
          </a:prstGeom>
        </p:spPr>
      </p:pic>
      <p:pic>
        <p:nvPicPr>
          <p:cNvPr id="9" name="Picture 8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357104"/>
            <a:ext cx="8335962" cy="1317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1674285"/>
            <a:ext cx="8335962" cy="453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deralreserve.gov/econres/scf_2010.htm#EXCELDATEX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B1B592-1FE5-35BE-9AAD-8F4F1D27BF47}"/>
              </a:ext>
            </a:extLst>
          </p:cNvPr>
          <p:cNvSpPr txBox="1"/>
          <p:nvPr/>
        </p:nvSpPr>
        <p:spPr>
          <a:xfrm>
            <a:off x="-91440" y="3429000"/>
            <a:ext cx="5126418" cy="646331"/>
          </a:xfrm>
          <a:prstGeom prst="rect">
            <a:avLst/>
          </a:prstGeom>
          <a:solidFill>
            <a:srgbClr val="182A6A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597: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changes in Lending data and relationship with state income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E40D43-06AC-DC48-4B1C-A65D29A691BA}"/>
              </a:ext>
            </a:extLst>
          </p:cNvPr>
          <p:cNvSpPr txBox="1"/>
          <p:nvPr/>
        </p:nvSpPr>
        <p:spPr>
          <a:xfrm>
            <a:off x="5614416" y="5038344"/>
            <a:ext cx="3840480" cy="646331"/>
          </a:xfrm>
          <a:prstGeom prst="rect">
            <a:avLst/>
          </a:prstGeom>
          <a:solidFill>
            <a:srgbClr val="F9532C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Group members: 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Chuyang</a:t>
            </a:r>
            <a:r>
              <a:rPr lang="en-US" altLang="zh-CN" dirty="0">
                <a:solidFill>
                  <a:schemeClr val="bg1"/>
                </a:solidFill>
              </a:rPr>
              <a:t> Li, Zheng Zhang, Yuting Xu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249631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Helvetica Neue"/>
              </a:rPr>
              <a:t>Debt-to-income ratio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03132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40% General: D2I &lt;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90% General: D2I &lt; 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90% club: D2I &gt;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commercial banks D2I requirement: 0.43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lending club users have higher D2I than general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ED269D-25C9-1312-D06C-F8CBB9B9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" y="1804194"/>
            <a:ext cx="5295138" cy="3024795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A574F41-E5D3-7C27-CEFC-9456AD279221}"/>
              </a:ext>
            </a:extLst>
          </p:cNvPr>
          <p:cNvSpPr/>
          <p:nvPr/>
        </p:nvSpPr>
        <p:spPr>
          <a:xfrm>
            <a:off x="2231136" y="2701059"/>
            <a:ext cx="1691640" cy="1547321"/>
          </a:xfrm>
          <a:custGeom>
            <a:avLst/>
            <a:gdLst>
              <a:gd name="connsiteX0" fmla="*/ 0 w 1691640"/>
              <a:gd name="connsiteY0" fmla="*/ 1547321 h 1547321"/>
              <a:gd name="connsiteX1" fmla="*/ 722376 w 1691640"/>
              <a:gd name="connsiteY1" fmla="*/ 221441 h 1547321"/>
              <a:gd name="connsiteX2" fmla="*/ 1691640 w 1691640"/>
              <a:gd name="connsiteY2" fmla="*/ 1985 h 1547321"/>
              <a:gd name="connsiteX3" fmla="*/ 1691640 w 1691640"/>
              <a:gd name="connsiteY3" fmla="*/ 1985 h 15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547321">
                <a:moveTo>
                  <a:pt x="0" y="1547321"/>
                </a:moveTo>
                <a:cubicBezTo>
                  <a:pt x="220218" y="1013159"/>
                  <a:pt x="440436" y="478997"/>
                  <a:pt x="722376" y="221441"/>
                </a:cubicBezTo>
                <a:cubicBezTo>
                  <a:pt x="1004316" y="-36115"/>
                  <a:pt x="1691640" y="1985"/>
                  <a:pt x="1691640" y="1985"/>
                </a:cubicBezTo>
                <a:lnTo>
                  <a:pt x="1691640" y="1985"/>
                </a:lnTo>
              </a:path>
            </a:pathLst>
          </a:custGeom>
          <a:noFill/>
          <a:ln w="1905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35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13294B"/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of lending club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29289-7BBC-B71F-299D-C31EE9239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8" b="95217" l="9826" r="89699">
                        <a14:foregroundMark x1="19810" y1="13188" x2="38986" y2="10145"/>
                        <a14:foregroundMark x1="38986" y1="10145" x2="74010" y2="12029"/>
                        <a14:foregroundMark x1="74010" y1="12029" x2="75436" y2="24638"/>
                        <a14:foregroundMark x1="24723" y1="6232" x2="43423" y2="5072"/>
                        <a14:foregroundMark x1="43423" y1="5072" x2="77971" y2="6232"/>
                        <a14:foregroundMark x1="25990" y1="16087" x2="39620" y2="15652"/>
                        <a14:foregroundMark x1="39620" y1="15652" x2="73534" y2="18406"/>
                        <a14:foregroundMark x1="38510" y1="20580" x2="32805" y2="40725"/>
                        <a14:foregroundMark x1="32805" y1="40725" x2="36609" y2="40145"/>
                        <a14:foregroundMark x1="26624" y1="25072" x2="21395" y2="38986"/>
                        <a14:foregroundMark x1="37876" y1="24638" x2="49128" y2="54928"/>
                        <a14:foregroundMark x1="49128" y1="54928" x2="49128" y2="55217"/>
                        <a14:foregroundMark x1="49762" y1="32319" x2="42314" y2="67826"/>
                        <a14:foregroundMark x1="37559" y1="50290" x2="43899" y2="64493"/>
                        <a14:foregroundMark x1="43899" y1="64493" x2="72742" y2="59275"/>
                        <a14:foregroundMark x1="72742" y1="59275" x2="58796" y2="52029"/>
                        <a14:foregroundMark x1="58796" y1="52029" x2="39620" y2="52609"/>
                        <a14:foregroundMark x1="39620" y1="52609" x2="39303" y2="54203"/>
                        <a14:foregroundMark x1="77813" y1="59855" x2="66086" y2="49710"/>
                        <a14:foregroundMark x1="66086" y1="49710" x2="38193" y2="48696"/>
                        <a14:foregroundMark x1="38193" y1="48696" x2="31537" y2="65797"/>
                        <a14:foregroundMark x1="31537" y1="65797" x2="57211" y2="70290"/>
                        <a14:foregroundMark x1="57211" y1="70290" x2="76545" y2="65217"/>
                        <a14:foregroundMark x1="76545" y1="65217" x2="70998" y2="52899"/>
                        <a14:foregroundMark x1="66878" y1="60725" x2="72425" y2="70435"/>
                        <a14:foregroundMark x1="70206" y1="61159" x2="51664" y2="55797"/>
                        <a14:foregroundMark x1="51664" y1="55797" x2="52773" y2="53623"/>
                        <a14:foregroundMark x1="53249" y1="52899" x2="55468" y2="64203"/>
                        <a14:foregroundMark x1="51189" y1="57246" x2="51030" y2="63913"/>
                        <a14:foregroundMark x1="29952" y1="52174" x2="33756" y2="66522"/>
                        <a14:foregroundMark x1="59746" y1="60290" x2="60539" y2="62174"/>
                        <a14:foregroundMark x1="62916" y1="62174" x2="62916" y2="62174"/>
                        <a14:foregroundMark x1="74485" y1="59855" x2="71474" y2="64493"/>
                        <a14:foregroundMark x1="73217" y1="58696" x2="71949" y2="64928"/>
                        <a14:foregroundMark x1="75911" y1="84783" x2="31537" y2="85507"/>
                        <a14:foregroundMark x1="27734" y1="84783" x2="54358" y2="85507"/>
                        <a14:foregroundMark x1="54358" y1="85507" x2="53249" y2="85507"/>
                        <a14:foregroundMark x1="27892" y1="82464" x2="30745" y2="90725"/>
                        <a14:foregroundMark x1="18859" y1="94493" x2="49762" y2="92609"/>
                        <a14:foregroundMark x1="44691" y1="86667" x2="53249" y2="88986"/>
                        <a14:foregroundMark x1="36292" y1="87826" x2="73217" y2="88986"/>
                        <a14:foregroundMark x1="67195" y1="86667" x2="77021" y2="90290"/>
                        <a14:foregroundMark x1="76228" y1="94203" x2="39620" y2="95217"/>
                        <a14:foregroundMark x1="25198" y1="49420" x2="26624" y2="65797"/>
                      </a14:backgroundRemoval>
                    </a14:imgEffect>
                  </a14:imgLayer>
                </a14:imgProps>
              </a:ext>
            </a:extLst>
          </a:blip>
          <a:srcRect l="7892" r="5560"/>
          <a:stretch/>
        </p:blipFill>
        <p:spPr>
          <a:xfrm>
            <a:off x="425891" y="1346454"/>
            <a:ext cx="3131125" cy="39560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09CDEA-8A52-87ED-B450-7CEA3A8FACAF}"/>
              </a:ext>
            </a:extLst>
          </p:cNvPr>
          <p:cNvSpPr txBox="1"/>
          <p:nvPr/>
        </p:nvSpPr>
        <p:spPr>
          <a:xfrm>
            <a:off x="4233672" y="2282844"/>
            <a:ext cx="4379976" cy="1938992"/>
          </a:xfrm>
          <a:prstGeom prst="rect">
            <a:avLst/>
          </a:prstGeom>
          <a:noFill/>
          <a:ln w="19050"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/>
              <a:t>Platform for borrowing </a:t>
            </a:r>
            <a:r>
              <a:rPr lang="en-US" altLang="zh-CN" u="sng" dirty="0"/>
              <a:t>personal loan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/>
              <a:t>Allow individuals to lend to other individuals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/>
              <a:t>Fixed rate and payment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/>
              <a:t>Up to $40,000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Lending Club Loan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6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79DC596-117D-812E-1A12-C636CAD88E9D}"/>
              </a:ext>
            </a:extLst>
          </p:cNvPr>
          <p:cNvSpPr/>
          <p:nvPr/>
        </p:nvSpPr>
        <p:spPr>
          <a:xfrm>
            <a:off x="733074" y="1631779"/>
            <a:ext cx="1325880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Indicators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3016858" y="1680285"/>
            <a:ext cx="3348994" cy="369332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Income; Debt</a:t>
            </a:r>
            <a:r>
              <a:rPr lang="en-US" altLang="zh-CN">
                <a:solidFill>
                  <a:srgbClr val="000000"/>
                </a:solidFill>
                <a:latin typeface="-apple-system"/>
              </a:rPr>
              <a:t>; Debt/Income</a:t>
            </a:r>
            <a:r>
              <a:rPr lang="zh-CN" altLang="en-US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Ratio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ABF8C6-4EED-B45A-9EBD-6C1400E760BF}"/>
              </a:ext>
            </a:extLst>
          </p:cNvPr>
          <p:cNvSpPr/>
          <p:nvPr/>
        </p:nvSpPr>
        <p:spPr>
          <a:xfrm>
            <a:off x="733074" y="2453810"/>
            <a:ext cx="1325880" cy="46634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7D0755-8DC6-C256-C6D6-EDE815D86447}"/>
              </a:ext>
            </a:extLst>
          </p:cNvPr>
          <p:cNvSpPr txBox="1"/>
          <p:nvPr/>
        </p:nvSpPr>
        <p:spPr>
          <a:xfrm>
            <a:off x="3016858" y="2381977"/>
            <a:ext cx="5717463" cy="58477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Survey of Consumer Finances</a:t>
            </a:r>
          </a:p>
          <a:p>
            <a:r>
              <a:rPr lang="en-US" altLang="zh-CN" sz="1400" b="0" i="0" u="sng" dirty="0">
                <a:solidFill>
                  <a:srgbClr val="296EAA"/>
                </a:solidFill>
                <a:effectLst/>
                <a:latin typeface="Helvetica Neue"/>
                <a:hlinkClick r:id="rId2"/>
              </a:rPr>
              <a:t>https://www.federalreserve.gov/econres/scf_2010.htm#EXCELDATEX</a:t>
            </a:r>
            <a:endParaRPr lang="en-US" altLang="zh-CN" sz="1400" b="0" i="0" u="sng" dirty="0">
              <a:solidFill>
                <a:srgbClr val="296EAA"/>
              </a:solidFill>
              <a:effectLst/>
              <a:latin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5378E0-371C-7CA9-8B49-784016988C24}"/>
              </a:ext>
            </a:extLst>
          </p:cNvPr>
          <p:cNvSpPr/>
          <p:nvPr/>
        </p:nvSpPr>
        <p:spPr>
          <a:xfrm>
            <a:off x="733074" y="3547632"/>
            <a:ext cx="1325880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-apple-system"/>
              </a:rPr>
              <a:t>scfp2010</a:t>
            </a:r>
            <a:endParaRPr lang="zh-CN" altLang="en-US" dirty="0">
              <a:solidFill>
                <a:srgbClr val="182A6A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8CFCEE-B3F3-5A10-CCB3-55307A663ED3}"/>
              </a:ext>
            </a:extLst>
          </p:cNvPr>
          <p:cNvSpPr/>
          <p:nvPr/>
        </p:nvSpPr>
        <p:spPr>
          <a:xfrm>
            <a:off x="733074" y="4610013"/>
            <a:ext cx="1325880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-apple-system"/>
              </a:rPr>
              <a:t>scfp2019</a:t>
            </a:r>
            <a:endParaRPr lang="zh-CN" altLang="en-US" dirty="0">
              <a:solidFill>
                <a:srgbClr val="182A6A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E139AD-7675-F8CA-6D32-A54A59451D31}"/>
              </a:ext>
            </a:extLst>
          </p:cNvPr>
          <p:cNvSpPr/>
          <p:nvPr/>
        </p:nvSpPr>
        <p:spPr>
          <a:xfrm>
            <a:off x="6009162" y="3562789"/>
            <a:ext cx="2606286" cy="46634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-apple-system"/>
              </a:rPr>
              <a:t>general borrower in 2010</a:t>
            </a:r>
            <a:endParaRPr lang="zh-CN" altLang="en-US" dirty="0">
              <a:solidFill>
                <a:srgbClr val="182A6A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DC983C-F144-A818-4282-8A386D7BBAE2}"/>
              </a:ext>
            </a:extLst>
          </p:cNvPr>
          <p:cNvSpPr/>
          <p:nvPr/>
        </p:nvSpPr>
        <p:spPr>
          <a:xfrm>
            <a:off x="6009162" y="4435108"/>
            <a:ext cx="2606286" cy="81615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82A6A"/>
                </a:solidFill>
                <a:latin typeface="-apple-system"/>
              </a:rPr>
              <a:t>general borrower in 2019</a:t>
            </a:r>
          </a:p>
          <a:p>
            <a:pPr algn="ctr"/>
            <a:r>
              <a:rPr lang="en-US" altLang="zh-CN" dirty="0">
                <a:solidFill>
                  <a:srgbClr val="182A6A"/>
                </a:solidFill>
                <a:latin typeface="-apple-system"/>
              </a:rPr>
              <a:t>(adjusted to value of money in 2010)</a:t>
            </a:r>
            <a:endParaRPr lang="zh-CN" altLang="en-US" dirty="0">
              <a:solidFill>
                <a:srgbClr val="182A6A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C556F7-38A4-5653-7F14-BC4318784836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058954" y="3780804"/>
            <a:ext cx="3950208" cy="151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8EE2BAF-7035-229F-14AC-9D95650BF148}"/>
              </a:ext>
            </a:extLst>
          </p:cNvPr>
          <p:cNvSpPr txBox="1"/>
          <p:nvPr/>
        </p:nvSpPr>
        <p:spPr>
          <a:xfrm>
            <a:off x="3051078" y="3521271"/>
            <a:ext cx="270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-apple-system"/>
              </a:rPr>
              <a:t>filter </a:t>
            </a:r>
            <a:r>
              <a:rPr lang="en-US" altLang="zh-CN" sz="1600" dirty="0" err="1">
                <a:solidFill>
                  <a:srgbClr val="000000"/>
                </a:solidFill>
                <a:latin typeface="-apple-system"/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  <a:latin typeface="-apple-system"/>
              </a:rPr>
              <a:t> with debt</a:t>
            </a:r>
            <a:endParaRPr lang="zh-CN" altLang="en-US" sz="16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F86D9D-F175-E22C-99AF-CFABAA9821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58954" y="4843184"/>
            <a:ext cx="1220971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B65B1DE-6431-67AA-BA94-7F20423E26D0}"/>
              </a:ext>
            </a:extLst>
          </p:cNvPr>
          <p:cNvSpPr txBox="1"/>
          <p:nvPr/>
        </p:nvSpPr>
        <p:spPr>
          <a:xfrm>
            <a:off x="2008785" y="4585253"/>
            <a:ext cx="270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-apple-system"/>
              </a:rPr>
              <a:t>filter </a:t>
            </a:r>
            <a:r>
              <a:rPr lang="en-US" altLang="zh-CN" sz="1200" dirty="0" err="1">
                <a:solidFill>
                  <a:srgbClr val="000000"/>
                </a:solidFill>
                <a:latin typeface="-apple-system"/>
              </a:rPr>
              <a:t>dp</a:t>
            </a:r>
            <a:r>
              <a:rPr lang="en-US" altLang="zh-CN" sz="1200" dirty="0">
                <a:solidFill>
                  <a:srgbClr val="000000"/>
                </a:solidFill>
                <a:latin typeface="-apple-system"/>
              </a:rPr>
              <a:t> with debt</a:t>
            </a:r>
            <a:endParaRPr lang="zh-CN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D2A76C-26B4-7F71-4FEB-F70731430D85}"/>
              </a:ext>
            </a:extLst>
          </p:cNvPr>
          <p:cNvSpPr/>
          <p:nvPr/>
        </p:nvSpPr>
        <p:spPr>
          <a:xfrm>
            <a:off x="3279925" y="4496513"/>
            <a:ext cx="1170431" cy="69334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82A6A"/>
                </a:solidFill>
                <a:latin typeface="-apple-system"/>
              </a:rPr>
              <a:t>borrower in 2019</a:t>
            </a:r>
            <a:endParaRPr lang="zh-CN" altLang="en-US" sz="1600" dirty="0">
              <a:solidFill>
                <a:srgbClr val="182A6A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8FB242-C2A8-29F3-D3B6-C99627ED05D7}"/>
              </a:ext>
            </a:extLst>
          </p:cNvPr>
          <p:cNvSpPr txBox="1"/>
          <p:nvPr/>
        </p:nvSpPr>
        <p:spPr>
          <a:xfrm>
            <a:off x="4450356" y="4612393"/>
            <a:ext cx="4640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-apple-system"/>
              </a:rPr>
              <a:t>adjust effect of inflation </a:t>
            </a:r>
            <a:endParaRPr lang="zh-CN" altLang="en-US" sz="11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12D98C-E9CE-E506-1656-E8E7E14BB248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 flipV="1">
            <a:off x="4450356" y="4843184"/>
            <a:ext cx="1558806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CD641C4-0AD5-0B43-FF9D-BDDF9E1ABD6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58954" y="1864951"/>
            <a:ext cx="957904" cy="0"/>
          </a:xfrm>
          <a:prstGeom prst="line">
            <a:avLst/>
          </a:prstGeom>
          <a:ln w="6350">
            <a:solidFill>
              <a:srgbClr val="182A6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ECEFFCB-BF10-EA2F-4495-18F4FFDBF4D6}"/>
              </a:ext>
            </a:extLst>
          </p:cNvPr>
          <p:cNvCxnSpPr/>
          <p:nvPr/>
        </p:nvCxnSpPr>
        <p:spPr>
          <a:xfrm>
            <a:off x="2058954" y="2674365"/>
            <a:ext cx="957904" cy="0"/>
          </a:xfrm>
          <a:prstGeom prst="line">
            <a:avLst/>
          </a:prstGeom>
          <a:ln w="6350">
            <a:solidFill>
              <a:srgbClr val="182A6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AA2C38E-C677-A420-A3C5-3AAFE45E5810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396014" y="2920154"/>
            <a:ext cx="0" cy="627478"/>
          </a:xfrm>
          <a:prstGeom prst="line">
            <a:avLst/>
          </a:prstGeom>
          <a:ln w="9525">
            <a:solidFill>
              <a:srgbClr val="182A6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BB0EF53-9B28-04EE-FC9E-E3A19B60D42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396014" y="4013976"/>
            <a:ext cx="0" cy="596037"/>
          </a:xfrm>
          <a:prstGeom prst="line">
            <a:avLst/>
          </a:prstGeom>
          <a:ln w="9525">
            <a:solidFill>
              <a:srgbClr val="182A6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E691B2D7-4BE2-D551-9A96-0BFD9073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416283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0C4D639-6414-1BF7-B180-EC078A94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8" y="1771970"/>
            <a:ext cx="5119102" cy="33140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88165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Income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2A2992-C2E0-94B9-94B5-C00E2E0353E9}"/>
              </a:ext>
            </a:extLst>
          </p:cNvPr>
          <p:cNvCxnSpPr/>
          <p:nvPr/>
        </p:nvCxnSpPr>
        <p:spPr>
          <a:xfrm>
            <a:off x="945660" y="359359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AE79AD-3E0E-5E21-D039-66EA2F48DBB1}"/>
              </a:ext>
            </a:extLst>
          </p:cNvPr>
          <p:cNvCxnSpPr/>
          <p:nvPr/>
        </p:nvCxnSpPr>
        <p:spPr>
          <a:xfrm>
            <a:off x="922474" y="409346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E63F57-234F-96A2-A666-BEE4DD6EE05E}"/>
              </a:ext>
            </a:extLst>
          </p:cNvPr>
          <p:cNvCxnSpPr/>
          <p:nvPr/>
        </p:nvCxnSpPr>
        <p:spPr>
          <a:xfrm>
            <a:off x="933468" y="386486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585323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upper boundary close to 90k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 boundary of lending club higher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60C3D6C-A5E8-7173-1766-5EF0F26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5550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881652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Income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862322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club’s peak is at [25k-100k]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general borrower’s peak is at [0-50k], [&gt;200k]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higher income distribution than general in the range of [25, 100k]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a smaller percentage of high-income group than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ABB80-5376-4827-FBC2-EE25DA15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r="2013"/>
          <a:stretch/>
        </p:blipFill>
        <p:spPr>
          <a:xfrm>
            <a:off x="152842" y="1931598"/>
            <a:ext cx="5232974" cy="3317058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39AE768-3426-0CD5-DFF7-DFE235A1183D}"/>
              </a:ext>
            </a:extLst>
          </p:cNvPr>
          <p:cNvSpPr/>
          <p:nvPr/>
        </p:nvSpPr>
        <p:spPr>
          <a:xfrm>
            <a:off x="1097280" y="2229994"/>
            <a:ext cx="1179576" cy="961262"/>
          </a:xfrm>
          <a:custGeom>
            <a:avLst/>
            <a:gdLst>
              <a:gd name="connsiteX0" fmla="*/ 0 w 1179576"/>
              <a:gd name="connsiteY0" fmla="*/ 266318 h 961262"/>
              <a:gd name="connsiteX1" fmla="*/ 731520 w 1179576"/>
              <a:gd name="connsiteY1" fmla="*/ 37718 h 961262"/>
              <a:gd name="connsiteX2" fmla="*/ 1179576 w 1179576"/>
              <a:gd name="connsiteY2" fmla="*/ 961262 h 96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576" h="961262">
                <a:moveTo>
                  <a:pt x="0" y="266318"/>
                </a:moveTo>
                <a:cubicBezTo>
                  <a:pt x="267462" y="94106"/>
                  <a:pt x="534924" y="-78106"/>
                  <a:pt x="731520" y="37718"/>
                </a:cubicBezTo>
                <a:cubicBezTo>
                  <a:pt x="928116" y="153542"/>
                  <a:pt x="1053846" y="557402"/>
                  <a:pt x="1179576" y="961262"/>
                </a:cubicBezTo>
              </a:path>
            </a:pathLst>
          </a:custGeom>
          <a:noFill/>
          <a:ln w="1905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597EEA5-FA80-CA55-D761-3B1BCFFB885B}"/>
              </a:ext>
            </a:extLst>
          </p:cNvPr>
          <p:cNvSpPr/>
          <p:nvPr/>
        </p:nvSpPr>
        <p:spPr>
          <a:xfrm>
            <a:off x="667512" y="2859439"/>
            <a:ext cx="1197864" cy="633569"/>
          </a:xfrm>
          <a:custGeom>
            <a:avLst/>
            <a:gdLst>
              <a:gd name="connsiteX0" fmla="*/ 0 w 1197864"/>
              <a:gd name="connsiteY0" fmla="*/ 633569 h 633569"/>
              <a:gd name="connsiteX1" fmla="*/ 649224 w 1197864"/>
              <a:gd name="connsiteY1" fmla="*/ 2633 h 633569"/>
              <a:gd name="connsiteX2" fmla="*/ 1197864 w 1197864"/>
              <a:gd name="connsiteY2" fmla="*/ 450689 h 63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7864" h="633569">
                <a:moveTo>
                  <a:pt x="0" y="633569"/>
                </a:moveTo>
                <a:cubicBezTo>
                  <a:pt x="224790" y="333341"/>
                  <a:pt x="449580" y="33113"/>
                  <a:pt x="649224" y="2633"/>
                </a:cubicBezTo>
                <a:cubicBezTo>
                  <a:pt x="848868" y="-27847"/>
                  <a:pt x="1023366" y="211421"/>
                  <a:pt x="1197864" y="450689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001979-2587-7888-4608-7C29A958B028}"/>
              </a:ext>
            </a:extLst>
          </p:cNvPr>
          <p:cNvSpPr/>
          <p:nvPr/>
        </p:nvSpPr>
        <p:spPr>
          <a:xfrm>
            <a:off x="4498848" y="2886610"/>
            <a:ext cx="758952" cy="1356206"/>
          </a:xfrm>
          <a:custGeom>
            <a:avLst/>
            <a:gdLst>
              <a:gd name="connsiteX0" fmla="*/ 0 w 758952"/>
              <a:gd name="connsiteY0" fmla="*/ 1356206 h 1356206"/>
              <a:gd name="connsiteX1" fmla="*/ 557784 w 758952"/>
              <a:gd name="connsiteY1" fmla="*/ 140054 h 1356206"/>
              <a:gd name="connsiteX2" fmla="*/ 758952 w 758952"/>
              <a:gd name="connsiteY2" fmla="*/ 76046 h 13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952" h="1356206">
                <a:moveTo>
                  <a:pt x="0" y="1356206"/>
                </a:moveTo>
                <a:cubicBezTo>
                  <a:pt x="215646" y="854810"/>
                  <a:pt x="431292" y="353414"/>
                  <a:pt x="557784" y="140054"/>
                </a:cubicBezTo>
                <a:cubicBezTo>
                  <a:pt x="684276" y="-73306"/>
                  <a:pt x="721614" y="1370"/>
                  <a:pt x="758952" y="7604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9BDCBE-C0B8-52A7-EEB4-EE80214F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10241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DD4AB5-FCB5-E684-ADE3-5E76A6DB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4" y="1844134"/>
            <a:ext cx="4989258" cy="3169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640496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Debt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2A2992-C2E0-94B9-94B5-C00E2E0353E9}"/>
              </a:ext>
            </a:extLst>
          </p:cNvPr>
          <p:cNvCxnSpPr/>
          <p:nvPr/>
        </p:nvCxnSpPr>
        <p:spPr>
          <a:xfrm>
            <a:off x="968520" y="363931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AE79AD-3E0E-5E21-D039-66EA2F48DBB1}"/>
              </a:ext>
            </a:extLst>
          </p:cNvPr>
          <p:cNvCxnSpPr/>
          <p:nvPr/>
        </p:nvCxnSpPr>
        <p:spPr>
          <a:xfrm>
            <a:off x="940762" y="4203192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E63F57-234F-96A2-A666-BEE4DD6EE05E}"/>
              </a:ext>
            </a:extLst>
          </p:cNvPr>
          <p:cNvCxnSpPr/>
          <p:nvPr/>
        </p:nvCxnSpPr>
        <p:spPr>
          <a:xfrm>
            <a:off x="951756" y="3956304"/>
            <a:ext cx="3790932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2031325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Debt = total credit utilized + 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upper boundary of club lower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 boundary of club higher than other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F7DDA0-585F-70AD-E9B5-515D0D7F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421474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5FE9A6-300E-5CF3-3334-E831610D6FA6}"/>
              </a:ext>
            </a:extLst>
          </p:cNvPr>
          <p:cNvSpPr txBox="1"/>
          <p:nvPr/>
        </p:nvSpPr>
        <p:spPr>
          <a:xfrm>
            <a:off x="5495544" y="1931598"/>
            <a:ext cx="640496" cy="369332"/>
          </a:xfrm>
          <a:prstGeom prst="rect">
            <a:avLst/>
          </a:prstGeom>
          <a:solidFill>
            <a:srgbClr val="13294B"/>
          </a:solidFill>
          <a:ln>
            <a:solidFill>
              <a:srgbClr val="182A6A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apple-system"/>
              </a:rPr>
              <a:t>Debt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900FD1-3AD5-34D1-8A75-EFB8C409C5E7}"/>
              </a:ext>
            </a:extLst>
          </p:cNvPr>
          <p:cNvSpPr txBox="1"/>
          <p:nvPr/>
        </p:nvSpPr>
        <p:spPr>
          <a:xfrm>
            <a:off x="5495544" y="2300930"/>
            <a:ext cx="3194707" cy="3139321"/>
          </a:xfrm>
          <a:prstGeom prst="rect">
            <a:avLst/>
          </a:prstGeom>
          <a:noFill/>
          <a:ln>
            <a:solidFill>
              <a:srgbClr val="182A6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club’s peak is at [25k-75k]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general borrower’s peak is at [0-25k], [&gt;200k]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higher debt distribution than general in the range of [25, 100k]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club has a higher debt  amount proportion than general, beside the amount value greater than 200k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DAAAC8-D358-184F-6F05-04328FB8F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5"/>
          <a:stretch/>
        </p:blipFill>
        <p:spPr>
          <a:xfrm>
            <a:off x="114681" y="1931598"/>
            <a:ext cx="5298567" cy="3263651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4D8A8C5-E385-E47F-D620-E619986B34CF}"/>
              </a:ext>
            </a:extLst>
          </p:cNvPr>
          <p:cNvSpPr/>
          <p:nvPr/>
        </p:nvSpPr>
        <p:spPr>
          <a:xfrm>
            <a:off x="731520" y="2429824"/>
            <a:ext cx="1618488" cy="1163768"/>
          </a:xfrm>
          <a:custGeom>
            <a:avLst/>
            <a:gdLst>
              <a:gd name="connsiteX0" fmla="*/ 0 w 1618488"/>
              <a:gd name="connsiteY0" fmla="*/ 916880 h 1163768"/>
              <a:gd name="connsiteX1" fmla="*/ 521208 w 1618488"/>
              <a:gd name="connsiteY1" fmla="*/ 2480 h 1163768"/>
              <a:gd name="connsiteX2" fmla="*/ 1618488 w 1618488"/>
              <a:gd name="connsiteY2" fmla="*/ 1163768 h 116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8488" h="1163768">
                <a:moveTo>
                  <a:pt x="0" y="916880"/>
                </a:moveTo>
                <a:cubicBezTo>
                  <a:pt x="125730" y="439106"/>
                  <a:pt x="251460" y="-38668"/>
                  <a:pt x="521208" y="2480"/>
                </a:cubicBezTo>
                <a:cubicBezTo>
                  <a:pt x="790956" y="43628"/>
                  <a:pt x="1204722" y="603698"/>
                  <a:pt x="1618488" y="1163768"/>
                </a:cubicBezTo>
              </a:path>
            </a:pathLst>
          </a:custGeom>
          <a:noFill/>
          <a:ln w="1905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82CB777-AF94-E03E-1522-F39C49FCE950}"/>
              </a:ext>
            </a:extLst>
          </p:cNvPr>
          <p:cNvSpPr/>
          <p:nvPr/>
        </p:nvSpPr>
        <p:spPr>
          <a:xfrm>
            <a:off x="795528" y="2496312"/>
            <a:ext cx="1078992" cy="1618488"/>
          </a:xfrm>
          <a:custGeom>
            <a:avLst/>
            <a:gdLst>
              <a:gd name="connsiteX0" fmla="*/ 0 w 1078992"/>
              <a:gd name="connsiteY0" fmla="*/ 0 h 1618488"/>
              <a:gd name="connsiteX1" fmla="*/ 566928 w 1078992"/>
              <a:gd name="connsiteY1" fmla="*/ 1335024 h 1618488"/>
              <a:gd name="connsiteX2" fmla="*/ 1078992 w 1078992"/>
              <a:gd name="connsiteY2" fmla="*/ 1618488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992" h="1618488">
                <a:moveTo>
                  <a:pt x="0" y="0"/>
                </a:moveTo>
                <a:cubicBezTo>
                  <a:pt x="193548" y="532638"/>
                  <a:pt x="387096" y="1065276"/>
                  <a:pt x="566928" y="1335024"/>
                </a:cubicBezTo>
                <a:cubicBezTo>
                  <a:pt x="746760" y="1604772"/>
                  <a:pt x="912876" y="1611630"/>
                  <a:pt x="1078992" y="1618488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A09004C-B5FA-C6BA-D49E-DC8B1FDF3F48}"/>
              </a:ext>
            </a:extLst>
          </p:cNvPr>
          <p:cNvSpPr/>
          <p:nvPr/>
        </p:nvSpPr>
        <p:spPr>
          <a:xfrm>
            <a:off x="4041648" y="2432304"/>
            <a:ext cx="1051560" cy="1861093"/>
          </a:xfrm>
          <a:custGeom>
            <a:avLst/>
            <a:gdLst>
              <a:gd name="connsiteX0" fmla="*/ 0 w 1051560"/>
              <a:gd name="connsiteY0" fmla="*/ 1764792 h 1861093"/>
              <a:gd name="connsiteX1" fmla="*/ 530352 w 1051560"/>
              <a:gd name="connsiteY1" fmla="*/ 1664208 h 1861093"/>
              <a:gd name="connsiteX2" fmla="*/ 1051560 w 1051560"/>
              <a:gd name="connsiteY2" fmla="*/ 0 h 18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560" h="1861093">
                <a:moveTo>
                  <a:pt x="0" y="1764792"/>
                </a:moveTo>
                <a:cubicBezTo>
                  <a:pt x="177546" y="1861566"/>
                  <a:pt x="355092" y="1958340"/>
                  <a:pt x="530352" y="1664208"/>
                </a:cubicBezTo>
                <a:cubicBezTo>
                  <a:pt x="705612" y="1370076"/>
                  <a:pt x="878586" y="685038"/>
                  <a:pt x="1051560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2080902-659B-8725-FBF2-3D43ECE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107175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F167AC-C3FA-6F38-2C80-9FD4014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92" y="1045929"/>
            <a:ext cx="5189365" cy="2803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F90CB2-427C-8B71-6C65-0B045E16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086"/>
            <a:ext cx="4746904" cy="2498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1229E3-7420-CB41-5F0B-59412EA1BE74}"/>
              </a:ext>
            </a:extLst>
          </p:cNvPr>
          <p:cNvSpPr txBox="1"/>
          <p:nvPr/>
        </p:nvSpPr>
        <p:spPr>
          <a:xfrm>
            <a:off x="740588" y="1985989"/>
            <a:ext cx="3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Is there any relationship between income and debt?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4F283-70F3-86C4-0C6C-8C62DB957B1D}"/>
              </a:ext>
            </a:extLst>
          </p:cNvPr>
          <p:cNvSpPr txBox="1"/>
          <p:nvPr/>
        </p:nvSpPr>
        <p:spPr>
          <a:xfrm>
            <a:off x="5135804" y="4369060"/>
            <a:ext cx="305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No.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26AFE-CB17-3306-FA45-15EC969F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38" y="1"/>
            <a:ext cx="8791261" cy="1018139"/>
          </a:xfrm>
        </p:spPr>
        <p:txBody>
          <a:bodyPr>
            <a:noAutofit/>
          </a:bodyPr>
          <a:lstStyle/>
          <a:p>
            <a:r>
              <a:rPr lang="en-US" sz="2000" dirty="0"/>
              <a:t>Hypothesis 1: The borrowers using Lending Club have worse economic situations than borrowers from all other lending resources</a:t>
            </a:r>
          </a:p>
        </p:txBody>
      </p:sp>
    </p:spTree>
    <p:extLst>
      <p:ext uri="{BB962C8B-B14F-4D97-AF65-F5344CB8AC3E}">
        <p14:creationId xmlns:p14="http://schemas.microsoft.com/office/powerpoint/2010/main" val="378658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Gies ppt 11-2020">
      <a:dk1>
        <a:srgbClr val="13284B"/>
      </a:dk1>
      <a:lt1>
        <a:sysClr val="window" lastClr="FFFFFF"/>
      </a:lt1>
      <a:dk2>
        <a:srgbClr val="12294B"/>
      </a:dk2>
      <a:lt2>
        <a:srgbClr val="EEECE1"/>
      </a:lt2>
      <a:accent1>
        <a:srgbClr val="1C58A7"/>
      </a:accent1>
      <a:accent2>
        <a:srgbClr val="FF552D"/>
      </a:accent2>
      <a:accent3>
        <a:srgbClr val="172948"/>
      </a:accent3>
      <a:accent4>
        <a:srgbClr val="8064A2"/>
      </a:accent4>
      <a:accent5>
        <a:srgbClr val="4BACC6"/>
      </a:accent5>
      <a:accent6>
        <a:srgbClr val="F6821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22363</TotalTime>
  <Words>440</Words>
  <Application>Microsoft Office PowerPoint</Application>
  <PresentationFormat>全屏显示(4:3)</PresentationFormat>
  <Paragraphs>59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-apple-system</vt:lpstr>
      <vt:lpstr>Helvetica Neue</vt:lpstr>
      <vt:lpstr>Arial</vt:lpstr>
      <vt:lpstr>Calibri</vt:lpstr>
      <vt:lpstr>Wingdings</vt:lpstr>
      <vt:lpstr>Office Theme</vt:lpstr>
      <vt:lpstr>Office Theme</vt:lpstr>
      <vt:lpstr>Office Theme</vt:lpstr>
      <vt:lpstr>Office Theme</vt:lpstr>
      <vt:lpstr>PowerPoint 演示文稿</vt:lpstr>
      <vt:lpstr>1. Introduction of lending club</vt:lpstr>
      <vt:lpstr>2. Lending Club Loan Data Analysis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Hypothesis 1: The borrowers using Lending Club have worse economic situations than borrowers from all other lending resources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 Mayer</dc:creator>
  <cp:lastModifiedBy>徐 雨婷</cp:lastModifiedBy>
  <cp:revision>123</cp:revision>
  <dcterms:created xsi:type="dcterms:W3CDTF">2021-04-15T21:05:05Z</dcterms:created>
  <dcterms:modified xsi:type="dcterms:W3CDTF">2022-05-04T04:04:34Z</dcterms:modified>
</cp:coreProperties>
</file>